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63" r:id="rId4"/>
    <p:sldId id="258" r:id="rId5"/>
    <p:sldId id="257" r:id="rId6"/>
    <p:sldId id="260" r:id="rId7"/>
    <p:sldId id="259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8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B656"/>
    <a:srgbClr val="CAB353"/>
    <a:srgbClr val="DCA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20384-0EBF-45B3-BDA5-C9EACEBAE387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14D67-7DE2-49A7-B6A2-4717670C4C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863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a9471ba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a9471ba0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211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a9471ba0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a9471ba0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02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a9471ba0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a9471ba0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26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a9471ba0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a9471ba0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a9471ba0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a9471ba0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883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a9471ba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a9471ba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17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a9471ba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a9471ba0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a9471ba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a9471ba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476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a9471ba0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a9471ba0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6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a9471ba0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a9471ba0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751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a9471ba0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a9471ba0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105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a9471ba0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a9471ba0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115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a9471ba0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a9471ba0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669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32EE15-82AC-47C4-9E11-662FF6B56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04A062B-A98A-44DE-AA18-8AE52DB8B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ECC4FBC-281D-47E9-91AC-A93933EE7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F7479A5-3A64-406F-A454-19B32280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BAC0D8-3901-4869-829C-C1ECEBAE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601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0C3819-B9FD-4A84-9962-DA31F474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90BCC35-B5B4-47B6-8EE5-240664FF2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9930B41-5B2D-4CC2-8E31-248E2E27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D5CE753-FB51-4A18-9466-BAA1913DE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637E3D0-3267-4863-9A12-31C912F0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05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F852710-B2F8-49A1-8418-A0628EFCE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965AFA2-05D7-4CBD-80BA-9276CA7BC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54D30A1-87C3-42FF-A9AA-4AA29CDC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4B9C3E9-F464-4784-9D38-D3B43A9BA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A1890F3-7404-4F51-812C-9E57B6CF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587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892013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99827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73991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000246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86881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787953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70649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83796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6E6E1B-67B9-40A1-9D14-1561BACD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2B40DCC-767D-4DD4-B253-57E1865A0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DC728C7-0799-4630-B07E-76DCAC14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437DA91-5037-42F0-BF41-5AE7D681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627F8C-2016-412E-B53C-1061736E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21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938827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35507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5FB35E-A075-4B67-8F8A-980C9313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2325395-3200-4D5B-8826-2717432E8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FA75A1C-4010-48AC-BBAA-975AE4DC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D91A912-63C7-4A37-88A0-0861341B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74EC410-F626-4F51-B08D-852B8F6D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82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804487-A936-483C-940E-7644184A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B559C13-BBCC-4A6D-A500-DF8D92DFF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A888D99-1588-40E2-A20A-42FDD6DB7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5A2E862-F8C3-4AB9-B89A-3705BD72A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5A92C22-536A-419B-AA2F-6C07DCA29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9AB7C21-B8B6-42AB-9C50-2E18C198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03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CB7E08-46B8-47D6-A3CD-BC8FB19C1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9D64311-F570-48B2-A0D1-5AD81626A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33DF72F-F92F-44CC-A9A1-D2236DE2C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E70DA32-B469-43C4-9BC0-6B69AB6C5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7A056DB-C66F-42F1-A748-30F7426B48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40B6D68-DF8F-439F-9E3E-CE2B45EC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4FC583E5-AF78-4B6F-9C4E-4BE180B4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DC7693A-FF25-497B-9925-E2856F91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53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5614E02-B263-42E9-8077-0E27D582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999C722-CA24-4D84-BE8B-49670C865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944F596-B6F4-4F44-A3C2-C1CB7C7F9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AF827D7-2F90-4144-A772-7AA8B4ED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52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97EF11AE-61ED-48BB-B97F-8B97C78E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A803AE0-88C4-4E61-887F-D8D4756FA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ACE8549-57D7-4A2B-B98D-7CA220E8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69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F038872-76B6-4E36-8AC9-279324B0F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D9D7C97-D664-4620-98C5-F738482E3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2AD6A55-2DF7-4126-BA98-A1B9BF3EF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7D89AB8-3233-4779-9DE6-3EB744CF6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49F08F1-9BF2-433C-97B7-5E6E4F4CF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54AC7C6-2C50-45CC-AE94-F7FA6A9E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46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7C9954-952B-4922-8B0D-5B512396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3EEA980-FBB0-4BE0-B985-DDF4C8B41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319EE48-8888-4FB5-93EF-074B5934E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0CF2F08-12C9-44EA-BAAD-8104AA3A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3877A89-E8B3-4260-B1F3-EF0C4B82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67A4AB4-FC2C-4986-A887-D9D2E6AA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A5B3E73-A161-4CFA-BCB3-4F3DA4338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DF575FB-0453-4DAA-B5C4-8C0E4902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2C3C327-A85A-4800-A5DF-7BBE355D0D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B7DA5-6D32-4781-8FA3-58FEA65464D1}" type="datetimeFigureOut">
              <a:rPr lang="ko-KR" altLang="en-US" smtClean="0"/>
              <a:t>2019. 5. 25.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59388FA-D1B3-4B52-98B4-E0C6BC1C0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18AEFE-8ECD-4A89-8A27-7DE796FFF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60FD6-5FE2-4683-8B6F-6AC3D76B1C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1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0246837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gif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kullper/SimpleLocationGetter" TargetMode="External"/><Relationship Id="rId4" Type="http://schemas.openxmlformats.org/officeDocument/2006/relationships/hyperlink" Target="https://square.github.io/retrof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pn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2D6AD733-7EB8-4C56-ABA8-0B68C31D29F9}"/>
              </a:ext>
            </a:extLst>
          </p:cNvPr>
          <p:cNvGrpSpPr/>
          <p:nvPr/>
        </p:nvGrpSpPr>
        <p:grpSpPr>
          <a:xfrm rot="20833754">
            <a:off x="7653684" y="819617"/>
            <a:ext cx="2222285" cy="4839074"/>
            <a:chOff x="1166663" y="1750653"/>
            <a:chExt cx="2009546" cy="437583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3FACD2B4-0F6F-46B0-B8C9-029B8145F9E3}"/>
                </a:ext>
              </a:extLst>
            </p:cNvPr>
            <p:cNvSpPr/>
            <p:nvPr/>
          </p:nvSpPr>
          <p:spPr>
            <a:xfrm>
              <a:off x="1166663" y="1753813"/>
              <a:ext cx="2009546" cy="4372670"/>
            </a:xfrm>
            <a:prstGeom prst="rect">
              <a:avLst/>
            </a:prstGeom>
            <a:blipFill dpi="0" rotWithShape="1">
              <a:blip r:embed="rId2">
                <a:alphaModFix amt="78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4B4FD200-51C4-48C5-8F94-C552876EDBF1}"/>
                </a:ext>
              </a:extLst>
            </p:cNvPr>
            <p:cNvSpPr/>
            <p:nvPr/>
          </p:nvSpPr>
          <p:spPr>
            <a:xfrm>
              <a:off x="1166663" y="1750653"/>
              <a:ext cx="2009545" cy="502369"/>
            </a:xfrm>
            <a:prstGeom prst="rect">
              <a:avLst/>
            </a:prstGeom>
            <a:solidFill>
              <a:srgbClr val="92D050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쥐고있는이(가) 표시된 사진&#10;&#10;자동 생성된 설명">
            <a:extLst>
              <a:ext uri="{FF2B5EF4-FFF2-40B4-BE49-F238E27FC236}">
                <a16:creationId xmlns:a16="http://schemas.microsoft.com/office/drawing/2014/main" xmlns="" id="{D337FC07-D793-4FE9-8573-75CDB9223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30" y="0"/>
            <a:ext cx="6858000" cy="6858000"/>
          </a:xfrm>
          <a:prstGeom prst="rect">
            <a:avLst/>
          </a:prstGeom>
        </p:spPr>
      </p:pic>
      <p:sp>
        <p:nvSpPr>
          <p:cNvPr id="12" name="Google Shape;54;p13">
            <a:extLst>
              <a:ext uri="{FF2B5EF4-FFF2-40B4-BE49-F238E27FC236}">
                <a16:creationId xmlns:a16="http://schemas.microsoft.com/office/drawing/2014/main" xmlns="" id="{3EDDBC71-E0CA-41CE-9C25-32716812AB2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5611" y="692200"/>
            <a:ext cx="6345916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8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Traffic Light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-1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등하면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소한마리팀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Google Shape;55;p13">
            <a:extLst>
              <a:ext uri="{FF2B5EF4-FFF2-40B4-BE49-F238E27FC236}">
                <a16:creationId xmlns:a16="http://schemas.microsoft.com/office/drawing/2014/main" xmlns="" id="{DEEAD36D-FE64-4F46-8797-D7D50735EB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6345927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기획자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발표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정수환</a:t>
            </a:r>
          </a:p>
          <a:p>
            <a:pPr marL="0" indent="0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개발자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구형모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김신건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김은수 박정섭</a:t>
            </a:r>
          </a:p>
          <a:p>
            <a:pPr marL="0" indent="0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5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1577100" y="2377700"/>
            <a:ext cx="8727200" cy="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" altLang="en-US" sz="4000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사용자가 어느 신호등의 신호를</a:t>
            </a:r>
            <a:endParaRPr lang="en-US" altLang="ko" sz="4000" kern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/>
              <a:sym typeface="Arial"/>
            </a:endParaRPr>
          </a:p>
          <a:p>
            <a:pPr algn="ctr" defTabSz="1219170" latinLnBrk="0">
              <a:buClr>
                <a:srgbClr val="000000"/>
              </a:buClr>
            </a:pPr>
            <a:r>
              <a:rPr lang="ko" altLang="en-US" sz="4000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기다리고 있을까</a:t>
            </a:r>
            <a:r>
              <a:rPr lang="en-US" altLang="ko" sz="4000" kern="0" dirty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?</a:t>
            </a:r>
            <a:endParaRPr sz="4000" kern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21" y="1560167"/>
            <a:ext cx="8541187" cy="502191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435876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1번째 문제: 한 </a:t>
            </a:r>
            <a:r>
              <a:rPr lang="ko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블럭에서</a:t>
            </a:r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어느 신호등으로 갈까?</a:t>
            </a:r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308" y="1548167"/>
            <a:ext cx="7647923" cy="509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610" y="1560168"/>
            <a:ext cx="8541199" cy="502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609" y="1548167"/>
            <a:ext cx="8541179" cy="50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919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2번째 문제: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어느 블록의 횡단보도에 위치하는가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200" y="1571633"/>
            <a:ext cx="8329600" cy="489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200" y="1571634"/>
            <a:ext cx="8329600" cy="489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201" y="1571633"/>
            <a:ext cx="8329631" cy="489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비슷한 사례 소개와 우리만의 장점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buSzPts val="2400"/>
            </a:pPr>
            <a:r>
              <a:rPr lang="ko" altLang="en-US" sz="32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바닥 신호등</a:t>
            </a:r>
            <a:endParaRPr sz="32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sz="32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388067"/>
            <a:ext cx="5551768" cy="38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367" y="2388067"/>
            <a:ext cx="5674200" cy="38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998FA7-9D91-4B1B-BCFE-325476C8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축적된 빅데이터를 접목한 사회의 안전 개선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F19154E-B441-404B-AB93-8B0B060D2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B938C47C-BEB3-4B83-8CCB-45D37AA40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91" y="1356967"/>
            <a:ext cx="10071618" cy="5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벽, 테이블, 책상이(가) 표시된 사진&#10;&#10;자동 생성된 설명">
            <a:extLst>
              <a:ext uri="{FF2B5EF4-FFF2-40B4-BE49-F238E27FC236}">
                <a16:creationId xmlns:a16="http://schemas.microsoft.com/office/drawing/2014/main" xmlns="" id="{0C3DD5A0-3135-4345-9F1A-0FDB9778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63"/>
          <a:stretch/>
        </p:blipFill>
        <p:spPr>
          <a:xfrm>
            <a:off x="0" y="0"/>
            <a:ext cx="7007087" cy="6858000"/>
          </a:xfrm>
          <a:prstGeom prst="rect">
            <a:avLst/>
          </a:prstGeom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A7E1A678-2CC6-4540-A178-5A9B5AEF4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q&amp;a에 대한 이미지 검색결과">
            <a:extLst>
              <a:ext uri="{FF2B5EF4-FFF2-40B4-BE49-F238E27FC236}">
                <a16:creationId xmlns:a16="http://schemas.microsoft.com/office/drawing/2014/main" xmlns="" id="{68337063-5FAA-4852-A582-4826391D5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34" y="918908"/>
            <a:ext cx="3485228" cy="202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1455367" y="2945833"/>
            <a:ext cx="8727200" cy="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 latinLnBrk="0">
              <a:buClr>
                <a:srgbClr val="000000"/>
              </a:buClr>
            </a:pPr>
            <a:r>
              <a:rPr lang="ko" altLang="en-US" sz="4000" kern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필요한 데이터들은 어디에서</a:t>
            </a:r>
            <a:r>
              <a:rPr lang="en-US" altLang="ko" sz="4000" kern="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/>
                <a:sym typeface="Arial"/>
              </a:rPr>
              <a:t>?</a:t>
            </a:r>
            <a:endParaRPr sz="4000" kern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위치 정보, 방향 정보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68" y="1864534"/>
            <a:ext cx="4940833" cy="2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4">
            <a:alphaModFix/>
          </a:blip>
          <a:srcRect l="25521" t="24455" r="33021" b="20586"/>
          <a:stretch/>
        </p:blipFill>
        <p:spPr>
          <a:xfrm>
            <a:off x="6096001" y="1865600"/>
            <a:ext cx="3931367" cy="3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지도(거리, 횡단보도 위치)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" y="1356968"/>
            <a:ext cx="11654669" cy="523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횡단보도 신호 사이클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356968"/>
            <a:ext cx="10825033" cy="5277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AutoNum type="arabicPeriod"/>
            </a:pP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방식    </a:t>
            </a:r>
          </a:p>
          <a:p>
            <a:pPr>
              <a:buAutoNum type="arabicPeriod"/>
            </a:pP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화면 소개  </a:t>
            </a:r>
          </a:p>
          <a:p>
            <a:pPr>
              <a:buAutoNum type="arabicPeriod"/>
            </a:pP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데이터 처리 과정 중 발생한 문제들과 해결 방안 </a:t>
            </a:r>
          </a:p>
          <a:p>
            <a:pPr>
              <a:buAutoNum type="arabicPeriod"/>
            </a:pP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비슷한 사례 소개와 우리만의 장점  </a:t>
            </a:r>
          </a:p>
          <a:p>
            <a:pPr>
              <a:buAutoNum type="arabicPeriod"/>
            </a:pP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앱의 전망</a:t>
            </a:r>
            <a:endParaRPr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/>
              <a:t>영상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" name="IMG_0016.TRIM">
            <a:hlinkClick r:id="" action="ppaction://media"/>
            <a:extLst>
              <a:ext uri="{FF2B5EF4-FFF2-40B4-BE49-F238E27FC236}">
                <a16:creationId xmlns:a16="http://schemas.microsoft.com/office/drawing/2014/main" xmlns="" id="{36A81CF1-015C-495D-9525-7CC4B2456C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ED2E8907-636F-4B71-BD8C-3CDAABF37019}"/>
              </a:ext>
            </a:extLst>
          </p:cNvPr>
          <p:cNvGrpSpPr/>
          <p:nvPr/>
        </p:nvGrpSpPr>
        <p:grpSpPr>
          <a:xfrm>
            <a:off x="1599349" y="1465066"/>
            <a:ext cx="2563808" cy="4884114"/>
            <a:chOff x="1788192" y="1186770"/>
            <a:chExt cx="2563808" cy="4884114"/>
          </a:xfrm>
        </p:grpSpPr>
        <p:pic>
          <p:nvPicPr>
            <p:cNvPr id="7" name="그림 6" descr="건물, 실외, 거리, 하늘이(가) 표시된 사진&#10;&#10;자동 생성된 설명">
              <a:extLst>
                <a:ext uri="{FF2B5EF4-FFF2-40B4-BE49-F238E27FC236}">
                  <a16:creationId xmlns:a16="http://schemas.microsoft.com/office/drawing/2014/main" xmlns="" id="{56E8370E-A641-4042-A98E-086E8AEC7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64" r="32280"/>
            <a:stretch/>
          </p:blipFill>
          <p:spPr>
            <a:xfrm rot="1410463">
              <a:off x="1788192" y="2386831"/>
              <a:ext cx="2011798" cy="36840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8FB77166-B781-44DC-A2C6-A62DF9B9E5CF}"/>
                </a:ext>
              </a:extLst>
            </p:cNvPr>
            <p:cNvSpPr/>
            <p:nvPr/>
          </p:nvSpPr>
          <p:spPr>
            <a:xfrm rot="1419508">
              <a:off x="1789318" y="1326640"/>
              <a:ext cx="2009546" cy="4372670"/>
            </a:xfrm>
            <a:prstGeom prst="rect">
              <a:avLst/>
            </a:prstGeom>
            <a:blipFill dpi="0" rotWithShape="1">
              <a:blip r:embed="rId3">
                <a:alphaModFix amt="78000"/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04D88584-69E3-412C-B35F-D5886E08860D}"/>
                </a:ext>
              </a:extLst>
            </p:cNvPr>
            <p:cNvSpPr/>
            <p:nvPr/>
          </p:nvSpPr>
          <p:spPr>
            <a:xfrm rot="1448085">
              <a:off x="2354848" y="1186770"/>
              <a:ext cx="1997152" cy="568244"/>
            </a:xfrm>
            <a:prstGeom prst="rect">
              <a:avLst/>
            </a:prstGeom>
            <a:solidFill>
              <a:srgbClr val="92D050">
                <a:alpha val="73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xmlns="" id="{B8A363BF-634C-47BC-8045-8988E322812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075868" y="1385490"/>
            <a:ext cx="2255358" cy="772000"/>
          </a:xfrm>
          <a:prstGeom prst="bentConnector3">
            <a:avLst/>
          </a:prstGeom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xmlns="" id="{D1C7A0CE-963F-461A-9569-05F99BE1657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525574" y="3190462"/>
            <a:ext cx="2716200" cy="1004008"/>
          </a:xfrm>
          <a:prstGeom prst="bentConnector3">
            <a:avLst/>
          </a:prstGeom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1C4C27C4-A588-4F24-95A3-890B07738C2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527664" y="4908379"/>
            <a:ext cx="2803562" cy="564131"/>
          </a:xfrm>
          <a:prstGeom prst="bentConnector3">
            <a:avLst/>
          </a:prstGeom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BD06404-28CE-474D-90BB-E4882170BF5E}"/>
              </a:ext>
            </a:extLst>
          </p:cNvPr>
          <p:cNvSpPr txBox="1"/>
          <p:nvPr/>
        </p:nvSpPr>
        <p:spPr>
          <a:xfrm>
            <a:off x="6341662" y="1055524"/>
            <a:ext cx="4673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신호등 표시 레이어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CE02335-7AD1-4284-B29F-06B3046ACC74}"/>
              </a:ext>
            </a:extLst>
          </p:cNvPr>
          <p:cNvSpPr txBox="1"/>
          <p:nvPr/>
        </p:nvSpPr>
        <p:spPr>
          <a:xfrm>
            <a:off x="6341662" y="2919319"/>
            <a:ext cx="3081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 뷰 레이어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6965945-BCD3-490E-8E1D-39F4E9D628F7}"/>
              </a:ext>
            </a:extLst>
          </p:cNvPr>
          <p:cNvSpPr txBox="1"/>
          <p:nvPr/>
        </p:nvSpPr>
        <p:spPr>
          <a:xfrm>
            <a:off x="6341662" y="5217701"/>
            <a:ext cx="3081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카메라 레이어</a:t>
            </a:r>
          </a:p>
        </p:txBody>
      </p:sp>
      <p:pic>
        <p:nvPicPr>
          <p:cNvPr id="27" name="그림 26" descr="전자기기, iPod이(가) 표시된 사진&#10;&#10;자동 생성된 설명">
            <a:extLst>
              <a:ext uri="{FF2B5EF4-FFF2-40B4-BE49-F238E27FC236}">
                <a16:creationId xmlns:a16="http://schemas.microsoft.com/office/drawing/2014/main" xmlns="" id="{43CBE37D-1E71-4453-8FCA-318E72897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65" y="5002024"/>
            <a:ext cx="940971" cy="940971"/>
          </a:xfrm>
          <a:prstGeom prst="rect">
            <a:avLst/>
          </a:prstGeom>
        </p:spPr>
      </p:pic>
      <p:pic>
        <p:nvPicPr>
          <p:cNvPr id="29" name="그림 28" descr="벡터그래픽이(가) 표시된 사진&#10;&#10;자동 생성된 설명">
            <a:extLst>
              <a:ext uri="{FF2B5EF4-FFF2-40B4-BE49-F238E27FC236}">
                <a16:creationId xmlns:a16="http://schemas.microsoft.com/office/drawing/2014/main" xmlns="" id="{6ADDCFB3-94DB-4F81-B4FA-4D24B361E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91" y="915004"/>
            <a:ext cx="940971" cy="9409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E1F04FCF-5A05-44DA-9657-21A3D58F5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91" y="2760934"/>
            <a:ext cx="940971" cy="940971"/>
          </a:xfrm>
          <a:prstGeom prst="rect">
            <a:avLst/>
          </a:prstGeom>
        </p:spPr>
      </p:pic>
      <p:pic>
        <p:nvPicPr>
          <p:cNvPr id="2" name="Picture 2" descr="병, 실내이(가) 표시된 사진&#10;&#10;높은 신뢰도로 생성된 설명">
            <a:extLst>
              <a:ext uri="{FF2B5EF4-FFF2-40B4-BE49-F238E27FC236}">
                <a16:creationId xmlns:a16="http://schemas.microsoft.com/office/drawing/2014/main" xmlns="" id="{FE70E22D-50F6-4918-8086-9CFF0A650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816" y="3574470"/>
            <a:ext cx="5058779" cy="127524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47D15553-0E36-4F4F-81E4-DAB6BE03B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3816" y="5756755"/>
            <a:ext cx="4487072" cy="940971"/>
          </a:xfrm>
          <a:prstGeom prst="rect">
            <a:avLst/>
          </a:prstGeom>
        </p:spPr>
      </p:pic>
      <p:pic>
        <p:nvPicPr>
          <p:cNvPr id="6" name="Picture 8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xmlns="" id="{EE845148-A6FA-41C8-95A0-283D0B419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3816" y="1640299"/>
            <a:ext cx="5597238" cy="1009311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xmlns="" id="{419BEC2A-D9F1-4E4E-A7F4-117B03689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6366" cy="698546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UI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Layer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구성</a:t>
            </a:r>
          </a:p>
        </p:txBody>
      </p:sp>
    </p:spTree>
    <p:extLst>
      <p:ext uri="{BB962C8B-B14F-4D97-AF65-F5344CB8AC3E}">
        <p14:creationId xmlns:p14="http://schemas.microsoft.com/office/powerpoint/2010/main" val="24556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46AB4B-477C-4EC0-A2E2-DE8DF009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6366" cy="698546"/>
          </a:xfrm>
        </p:spPr>
        <p:txBody>
          <a:bodyPr>
            <a:normAutofit fontScale="90000"/>
          </a:bodyPr>
          <a:lstStyle/>
          <a:p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API 서버 구축 및 통신</a:t>
            </a:r>
          </a:p>
        </p:txBody>
      </p:sp>
      <p:pic>
        <p:nvPicPr>
          <p:cNvPr id="5" name="그림 4" descr="건물, 실외, 거리, 하늘이(가) 표시된 사진&#10;&#10;자동 생성된 설명">
            <a:extLst>
              <a:ext uri="{FF2B5EF4-FFF2-40B4-BE49-F238E27FC236}">
                <a16:creationId xmlns:a16="http://schemas.microsoft.com/office/drawing/2014/main" xmlns="" id="{B1567D2D-29F5-4080-8F74-C80EC3B220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4" r="32280"/>
          <a:stretch/>
        </p:blipFill>
        <p:spPr>
          <a:xfrm>
            <a:off x="520860" y="2969579"/>
            <a:ext cx="1568070" cy="2871488"/>
          </a:xfrm>
          <a:prstGeom prst="rect">
            <a:avLst/>
          </a:prstGeom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050589-3647-4582-B8F2-04D19C09E227}"/>
              </a:ext>
            </a:extLst>
          </p:cNvPr>
          <p:cNvSpPr/>
          <p:nvPr/>
        </p:nvSpPr>
        <p:spPr>
          <a:xfrm>
            <a:off x="510303" y="2444078"/>
            <a:ext cx="1564328" cy="3403898"/>
          </a:xfrm>
          <a:prstGeom prst="rect">
            <a:avLst/>
          </a:prstGeom>
          <a:blipFill dpi="0" rotWithShape="1">
            <a:blip r:embed="rId3">
              <a:alphaModFix amt="7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7621D7C-DB7D-4E3D-BB47-8DD6E2540DCC}"/>
              </a:ext>
            </a:extLst>
          </p:cNvPr>
          <p:cNvSpPr/>
          <p:nvPr/>
        </p:nvSpPr>
        <p:spPr>
          <a:xfrm>
            <a:off x="510303" y="2444079"/>
            <a:ext cx="1564327" cy="391068"/>
          </a:xfrm>
          <a:prstGeom prst="rect">
            <a:avLst/>
          </a:prstGeom>
          <a:solidFill>
            <a:srgbClr val="92D05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내용 개체 틀 7" descr="검은색, 실외, 표지판, 앉아있는이(가) 표시된 사진&#10;&#10;자동 생성된 설명">
            <a:extLst>
              <a:ext uri="{FF2B5EF4-FFF2-40B4-BE49-F238E27FC236}">
                <a16:creationId xmlns:a16="http://schemas.microsoft.com/office/drawing/2014/main" xmlns="" id="{ABF47417-D3F4-4341-9FBC-DD4404EF3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9" t="16818" r="31369" b="15870"/>
          <a:stretch/>
        </p:blipFill>
        <p:spPr>
          <a:xfrm>
            <a:off x="266800" y="2312878"/>
            <a:ext cx="2054087" cy="3713636"/>
          </a:xfrm>
        </p:spPr>
      </p:pic>
      <p:pic>
        <p:nvPicPr>
          <p:cNvPr id="10" name="그림 9" descr="벡터그래픽이(가) 표시된 사진&#10;&#10;자동 생성된 설명">
            <a:extLst>
              <a:ext uri="{FF2B5EF4-FFF2-40B4-BE49-F238E27FC236}">
                <a16:creationId xmlns:a16="http://schemas.microsoft.com/office/drawing/2014/main" xmlns="" id="{BB333926-E765-4124-B798-994EE0DA2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14" y="3073210"/>
            <a:ext cx="1266652" cy="126665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54FF137D-66F1-44FF-838D-96A2C12CC0BD}"/>
              </a:ext>
            </a:extLst>
          </p:cNvPr>
          <p:cNvGrpSpPr/>
          <p:nvPr/>
        </p:nvGrpSpPr>
        <p:grpSpPr>
          <a:xfrm>
            <a:off x="2362150" y="3814364"/>
            <a:ext cx="2870689" cy="789382"/>
            <a:chOff x="2599567" y="3852464"/>
            <a:chExt cx="2870689" cy="789382"/>
          </a:xfrm>
        </p:grpSpPr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xmlns="" id="{068EC744-5606-4F43-ACF2-F5CFD71F831F}"/>
                </a:ext>
              </a:extLst>
            </p:cNvPr>
            <p:cNvSpPr/>
            <p:nvPr/>
          </p:nvSpPr>
          <p:spPr>
            <a:xfrm rot="10800000">
              <a:off x="2599567" y="4021741"/>
              <a:ext cx="2870689" cy="6201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0D56FE4-F452-49C0-870E-08CA7594D280}"/>
                </a:ext>
              </a:extLst>
            </p:cNvPr>
            <p:cNvSpPr txBox="1"/>
            <p:nvPr/>
          </p:nvSpPr>
          <p:spPr>
            <a:xfrm>
              <a:off x="3108772" y="3852464"/>
              <a:ext cx="21625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횡단보도 신호 데이터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4A0084E-55DD-4ADC-BB6F-B72640EECBE2}"/>
                </a:ext>
              </a:extLst>
            </p:cNvPr>
            <p:cNvSpPr txBox="1"/>
            <p:nvPr/>
          </p:nvSpPr>
          <p:spPr>
            <a:xfrm>
              <a:off x="3764490" y="4147127"/>
              <a:ext cx="851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JSON</a:t>
              </a:r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A36EFD8-4181-4B7D-B5CE-FF541A89CC4D}"/>
              </a:ext>
            </a:extLst>
          </p:cNvPr>
          <p:cNvGrpSpPr/>
          <p:nvPr/>
        </p:nvGrpSpPr>
        <p:grpSpPr>
          <a:xfrm>
            <a:off x="2390703" y="2827146"/>
            <a:ext cx="2842136" cy="753919"/>
            <a:chOff x="2628120" y="2865246"/>
            <a:chExt cx="2842136" cy="753919"/>
          </a:xfrm>
        </p:grpSpPr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xmlns="" id="{411C5F28-B02D-4AA2-8A30-4F3490180D9F}"/>
                </a:ext>
              </a:extLst>
            </p:cNvPr>
            <p:cNvSpPr/>
            <p:nvPr/>
          </p:nvSpPr>
          <p:spPr>
            <a:xfrm>
              <a:off x="2628120" y="3056151"/>
              <a:ext cx="2842136" cy="5630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59F026EC-D700-4917-841D-6F12EF1A0279}"/>
                </a:ext>
              </a:extLst>
            </p:cNvPr>
            <p:cNvSpPr txBox="1"/>
            <p:nvPr/>
          </p:nvSpPr>
          <p:spPr>
            <a:xfrm>
              <a:off x="2727241" y="2865246"/>
              <a:ext cx="25252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GPS</a:t>
              </a:r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좌표</a:t>
              </a:r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지자기센서 값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7E63A52-963A-4035-8CE7-091AD5A45BE8}"/>
                </a:ext>
              </a:extLst>
            </p:cNvPr>
            <p:cNvSpPr txBox="1"/>
            <p:nvPr/>
          </p:nvSpPr>
          <p:spPr>
            <a:xfrm>
              <a:off x="3615083" y="3142342"/>
              <a:ext cx="851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GET</a:t>
              </a:r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B4E1D57-C5D9-458B-A7AD-59D25500F5E2}"/>
              </a:ext>
            </a:extLst>
          </p:cNvPr>
          <p:cNvSpPr txBox="1"/>
          <p:nvPr/>
        </p:nvSpPr>
        <p:spPr>
          <a:xfrm>
            <a:off x="5278015" y="4493507"/>
            <a:ext cx="216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Django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098" name="Picture 2" descr="django logo에 대한 이미지 검색결과">
            <a:extLst>
              <a:ext uri="{FF2B5EF4-FFF2-40B4-BE49-F238E27FC236}">
                <a16:creationId xmlns:a16="http://schemas.microsoft.com/office/drawing/2014/main" xmlns="" id="{083A9DE2-BAD8-4170-AF89-F357BAF0C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16" y="4308841"/>
            <a:ext cx="955766" cy="7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42EC1BE-7E80-433C-9F4E-8EE7028EF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114" y="4152918"/>
            <a:ext cx="2628525" cy="387617"/>
          </a:xfrm>
          <a:prstGeom prst="rect">
            <a:avLst/>
          </a:prstGeom>
        </p:spPr>
      </p:pic>
      <p:pic>
        <p:nvPicPr>
          <p:cNvPr id="4100" name="Picture 4" descr="openstreetmap logo에 대한 이미지 검색결과">
            <a:extLst>
              <a:ext uri="{FF2B5EF4-FFF2-40B4-BE49-F238E27FC236}">
                <a16:creationId xmlns:a16="http://schemas.microsoft.com/office/drawing/2014/main" xmlns="" id="{C7433261-516D-4E04-96C1-E756D9CB1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96" y="2676930"/>
            <a:ext cx="2563871" cy="85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B55F3A99-546A-41AE-88CC-1B858A1883B4}"/>
              </a:ext>
            </a:extLst>
          </p:cNvPr>
          <p:cNvGrpSpPr/>
          <p:nvPr/>
        </p:nvGrpSpPr>
        <p:grpSpPr>
          <a:xfrm>
            <a:off x="6888606" y="2638520"/>
            <a:ext cx="2267036" cy="482670"/>
            <a:chOff x="2628120" y="3056151"/>
            <a:chExt cx="2842136" cy="563014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xmlns="" id="{CE802078-7D27-4764-802B-F40EE34231B5}"/>
                </a:ext>
              </a:extLst>
            </p:cNvPr>
            <p:cNvSpPr/>
            <p:nvPr/>
          </p:nvSpPr>
          <p:spPr>
            <a:xfrm>
              <a:off x="2628120" y="3056151"/>
              <a:ext cx="2842136" cy="5630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C92F789-8EB6-46F9-A07F-F6A9E2D9A410}"/>
                </a:ext>
              </a:extLst>
            </p:cNvPr>
            <p:cNvSpPr txBox="1"/>
            <p:nvPr/>
          </p:nvSpPr>
          <p:spPr>
            <a:xfrm>
              <a:off x="2750024" y="3132140"/>
              <a:ext cx="2525211" cy="394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좌표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A3CE010-45F6-4A13-B008-5A3E40FB0BF5}"/>
                </a:ext>
              </a:extLst>
            </p:cNvPr>
            <p:cNvSpPr txBox="1"/>
            <p:nvPr/>
          </p:nvSpPr>
          <p:spPr>
            <a:xfrm>
              <a:off x="3615083" y="3142342"/>
              <a:ext cx="851081" cy="430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xmlns="" id="{1E03FE30-5815-4360-A65A-C0147A1A25A2}"/>
              </a:ext>
            </a:extLst>
          </p:cNvPr>
          <p:cNvSpPr/>
          <p:nvPr/>
        </p:nvSpPr>
        <p:spPr>
          <a:xfrm>
            <a:off x="6888606" y="3922160"/>
            <a:ext cx="2267036" cy="482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7FA140F-2FE9-48AF-A6D1-2B72BE078553}"/>
              </a:ext>
            </a:extLst>
          </p:cNvPr>
          <p:cNvSpPr txBox="1"/>
          <p:nvPr/>
        </p:nvSpPr>
        <p:spPr>
          <a:xfrm>
            <a:off x="6967670" y="3987006"/>
            <a:ext cx="201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신호등 위치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F4E3D622-8982-4073-876D-1A803DB064E7}"/>
              </a:ext>
            </a:extLst>
          </p:cNvPr>
          <p:cNvGrpSpPr/>
          <p:nvPr/>
        </p:nvGrpSpPr>
        <p:grpSpPr>
          <a:xfrm>
            <a:off x="6888606" y="4340828"/>
            <a:ext cx="2267036" cy="461943"/>
            <a:chOff x="2599567" y="4021741"/>
            <a:chExt cx="2870689" cy="625428"/>
          </a:xfrm>
        </p:grpSpPr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xmlns="" id="{50A73922-1EE1-4ED0-AB88-D16F8741E048}"/>
                </a:ext>
              </a:extLst>
            </p:cNvPr>
            <p:cNvSpPr/>
            <p:nvPr/>
          </p:nvSpPr>
          <p:spPr>
            <a:xfrm rot="10800000">
              <a:off x="2599567" y="4021741"/>
              <a:ext cx="2870689" cy="6201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635C5B52-3CF0-480B-90E3-89B2C0C47B57}"/>
                </a:ext>
              </a:extLst>
            </p:cNvPr>
            <p:cNvSpPr txBox="1"/>
            <p:nvPr/>
          </p:nvSpPr>
          <p:spPr>
            <a:xfrm>
              <a:off x="3051603" y="4125876"/>
              <a:ext cx="2162519" cy="458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신호등 데이터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AD9E2E3F-97D4-423E-8AD5-4961D1E90ECD}"/>
                </a:ext>
              </a:extLst>
            </p:cNvPr>
            <p:cNvSpPr txBox="1"/>
            <p:nvPr/>
          </p:nvSpPr>
          <p:spPr>
            <a:xfrm>
              <a:off x="3764490" y="4147127"/>
              <a:ext cx="851081" cy="50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8600E6FA-4E28-4779-89ED-54A505670122}"/>
              </a:ext>
            </a:extLst>
          </p:cNvPr>
          <p:cNvGrpSpPr/>
          <p:nvPr/>
        </p:nvGrpSpPr>
        <p:grpSpPr>
          <a:xfrm>
            <a:off x="6888606" y="3066300"/>
            <a:ext cx="2267036" cy="461943"/>
            <a:chOff x="2599567" y="4021741"/>
            <a:chExt cx="2870689" cy="625428"/>
          </a:xfrm>
        </p:grpSpPr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xmlns="" id="{8570BBC5-A1AC-437E-995D-73B7C0A0EEB9}"/>
                </a:ext>
              </a:extLst>
            </p:cNvPr>
            <p:cNvSpPr/>
            <p:nvPr/>
          </p:nvSpPr>
          <p:spPr>
            <a:xfrm rot="10800000">
              <a:off x="2599567" y="4021741"/>
              <a:ext cx="2870689" cy="6201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30FB147B-2B0D-46D6-83F6-E7FE72C54926}"/>
                </a:ext>
              </a:extLst>
            </p:cNvPr>
            <p:cNvSpPr txBox="1"/>
            <p:nvPr/>
          </p:nvSpPr>
          <p:spPr>
            <a:xfrm>
              <a:off x="3051603" y="4125876"/>
              <a:ext cx="2162519" cy="458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주변 지도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48B7CA2D-E213-4ABC-876A-39D211C17C06}"/>
                </a:ext>
              </a:extLst>
            </p:cNvPr>
            <p:cNvSpPr txBox="1"/>
            <p:nvPr/>
          </p:nvSpPr>
          <p:spPr>
            <a:xfrm>
              <a:off x="3764490" y="4147127"/>
              <a:ext cx="851081" cy="50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3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46AB4B-477C-4EC0-A2E2-DE8DF009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BackEnd</a:t>
            </a:r>
            <a:r>
              <a:rPr lang="ko-KR" altLang="en-US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Server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E0BA3F1-8EDB-49F5-B607-A99015E7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lt"/>
            </a:endParaRPr>
          </a:p>
          <a:p>
            <a:pPr marL="457200" indent="-457200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lt"/>
            </a:endParaRPr>
          </a:p>
          <a:p>
            <a:pPr marL="457200" indent="-457200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TrafficLightAPI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lt"/>
            </a:endParaRPr>
          </a:p>
          <a:p>
            <a:pPr marL="914400" lvl="1" indent="-457200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Json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Format</a:t>
            </a:r>
            <a:endParaRPr 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914400" lvl="1" indent="-457200"/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GET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Method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lt"/>
            </a:endParaRPr>
          </a:p>
          <a:p>
            <a:pPr marL="914400" lvl="1" indent="-457200"/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inet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Endpoint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</a:p>
          <a:p>
            <a:pPr marL="457200" lvl="1" indent="0">
              <a:buNone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    (10.30.117.53:8000)</a:t>
            </a:r>
          </a:p>
          <a:p>
            <a:pPr marL="457200" lvl="1" indent="0">
              <a:buNone/>
            </a:pP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Picture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115153D-DEEE-47E5-B10C-5484D338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15" y="1413325"/>
            <a:ext cx="7162799" cy="51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46AB4B-477C-4EC0-A2E2-DE8DF009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</a:p>
        </p:txBody>
      </p:sp>
      <p:pic>
        <p:nvPicPr>
          <p:cNvPr id="9" name="Picture 9" descr="스크린샷, 가장, 실내, 사람이(가) 표시된 사진&#10;&#10;높은 신뢰도로 생성된 설명">
            <a:extLst>
              <a:ext uri="{FF2B5EF4-FFF2-40B4-BE49-F238E27FC236}">
                <a16:creationId xmlns:a16="http://schemas.microsoft.com/office/drawing/2014/main" xmlns="" id="{702AA3CC-DD38-4764-913D-75E8208CF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678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B33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E0BA3F1-8EDB-49F5-B607-A99015E7A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Platform: android</a:t>
            </a:r>
          </a:p>
          <a:p>
            <a:pPr lvl="1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MinSdk version 21</a:t>
            </a:r>
          </a:p>
          <a:p>
            <a:pPr lvl="1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Library: locationgetter(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 </a:t>
            </a:r>
            <a:r>
              <a:rPr 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  <a:hlinkClick r:id="rId3"/>
              </a:rPr>
              <a:t>https://github.com/Skullper/SimpleLocationGetter</a:t>
            </a:r>
            <a:r>
              <a:rPr 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 </a:t>
            </a:r>
            <a:r>
              <a:rPr lang="en-US" altLang="ko-KR" sz="1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)   </a:t>
            </a:r>
            <a:r>
              <a:rPr lang="en-US" sz="160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Retrofit</a:t>
            </a:r>
            <a:r>
              <a:rPr lang="en-US" sz="1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( </a:t>
            </a:r>
            <a:r>
              <a:rPr lang="en-US" sz="1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  <a:hlinkClick r:id="rId4"/>
              </a:rPr>
              <a:t>https://</a:t>
            </a:r>
            <a:r>
              <a:rPr 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  <a:hlinkClick r:id="rId4"/>
              </a:rPr>
              <a:t>square.github.io/retrofit/</a:t>
            </a:r>
            <a:r>
              <a:rPr 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lt"/>
              </a:rPr>
              <a:t> ) 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lvl="1" indent="0">
              <a:buNone/>
            </a:pP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1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화면 소개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1777267"/>
            <a:ext cx="2781300" cy="437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134" y="1777301"/>
            <a:ext cx="2462468" cy="437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7663" y="1777301"/>
            <a:ext cx="2588733" cy="437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4367" y="1777267"/>
            <a:ext cx="2781300" cy="437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l="25521" t="24455" r="33021" b="20586"/>
          <a:stretch/>
        </p:blipFill>
        <p:spPr>
          <a:xfrm>
            <a:off x="1169817" y="3840100"/>
            <a:ext cx="2553635" cy="203103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데이터 처리 과정</a:t>
            </a:r>
            <a:endParaRPr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00" name="Google Shape;100;p19"/>
          <p:cNvCxnSpPr/>
          <p:nvPr/>
        </p:nvCxnSpPr>
        <p:spPr>
          <a:xfrm>
            <a:off x="4555000" y="4193667"/>
            <a:ext cx="30820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267" y="2317786"/>
            <a:ext cx="1593263" cy="334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9929" y="2286966"/>
            <a:ext cx="1593271" cy="334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600" y="1809068"/>
            <a:ext cx="4062067" cy="203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153</Words>
  <Application>Microsoft Macintosh PowerPoint</Application>
  <PresentationFormat>와이드스크린</PresentationFormat>
  <Paragraphs>51</Paragraphs>
  <Slides>19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나눔스퀘어라운드 ExtraBold</vt:lpstr>
      <vt:lpstr>맑은 고딕</vt:lpstr>
      <vt:lpstr>Arial</vt:lpstr>
      <vt:lpstr>Office 테마</vt:lpstr>
      <vt:lpstr>Simple Light</vt:lpstr>
      <vt:lpstr> Traffic Light -1등하면 소한마리팀-</vt:lpstr>
      <vt:lpstr>목차</vt:lpstr>
      <vt:lpstr>영상</vt:lpstr>
      <vt:lpstr>UI Layer 구성</vt:lpstr>
      <vt:lpstr>API 서버 구축 및 통신</vt:lpstr>
      <vt:lpstr>BackEnd Server</vt:lpstr>
      <vt:lpstr>Client</vt:lpstr>
      <vt:lpstr>사용자 화면 소개</vt:lpstr>
      <vt:lpstr>전체 데이터 처리 과정</vt:lpstr>
      <vt:lpstr>PowerPoint 프레젠테이션</vt:lpstr>
      <vt:lpstr>1번째 문제: 한 블럭에서 어느 신호등으로 갈까?</vt:lpstr>
      <vt:lpstr>2번째 문제: 어느 블록의 횡단보도에 위치하는가?</vt:lpstr>
      <vt:lpstr>비슷한 사례 소개와 우리만의 장점</vt:lpstr>
      <vt:lpstr>축적된 빅데이터를 접목한 사회의 안전 개선</vt:lpstr>
      <vt:lpstr>PowerPoint 프레젠테이션</vt:lpstr>
      <vt:lpstr>PowerPoint 프레젠테이션</vt:lpstr>
      <vt:lpstr>사용자 위치 정보, 방향 정보</vt:lpstr>
      <vt:lpstr>지도(거리, 횡단보도 위치)</vt:lpstr>
      <vt:lpstr>횡단보도 신호 사이클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정섭 박</dc:creator>
  <cp:lastModifiedBy>(소프트웨어학부)구형모</cp:lastModifiedBy>
  <cp:revision>15</cp:revision>
  <dcterms:created xsi:type="dcterms:W3CDTF">2019-05-25T02:37:55Z</dcterms:created>
  <dcterms:modified xsi:type="dcterms:W3CDTF">2019-05-25T05:41:34Z</dcterms:modified>
</cp:coreProperties>
</file>